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68" r:id="rId8"/>
    <p:sldId id="265" r:id="rId9"/>
    <p:sldId id="264" r:id="rId10"/>
    <p:sldId id="267" r:id="rId11"/>
    <p:sldId id="271" r:id="rId12"/>
    <p:sldId id="266" r:id="rId13"/>
    <p:sldId id="27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25" autoAdjust="0"/>
  </p:normalViewPr>
  <p:slideViewPr>
    <p:cSldViewPr snapToGrid="0">
      <p:cViewPr varScale="1">
        <p:scale>
          <a:sx n="69" d="100"/>
          <a:sy n="69" d="100"/>
        </p:scale>
        <p:origin x="-7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E9D08-9344-471D-B73A-D6999896DA93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055ACA62-4DE7-49DF-B718-52F31B52B0E8}">
      <dgm:prSet phldrT="[Text]" custT="1"/>
      <dgm:spPr>
        <a:solidFill>
          <a:srgbClr val="0070C0"/>
        </a:solidFill>
      </dgm:spPr>
      <dgm:t>
        <a:bodyPr/>
        <a:lstStyle/>
        <a:p>
          <a:r>
            <a:rPr lang="es-MX" sz="1800" dirty="0" smtClean="0"/>
            <a:t>Radio</a:t>
          </a:r>
          <a:endParaRPr lang="es-MX" sz="1800" dirty="0"/>
        </a:p>
      </dgm:t>
    </dgm:pt>
    <dgm:pt modelId="{56A705FC-2D22-48E0-AD8A-A58B416E274F}" type="parTrans" cxnId="{6994683B-280C-43A0-B212-579C01908642}">
      <dgm:prSet/>
      <dgm:spPr/>
      <dgm:t>
        <a:bodyPr/>
        <a:lstStyle/>
        <a:p>
          <a:endParaRPr lang="es-MX"/>
        </a:p>
      </dgm:t>
    </dgm:pt>
    <dgm:pt modelId="{299788BE-8A44-49CD-BA46-1039BB9A67A1}" type="sibTrans" cxnId="{6994683B-280C-43A0-B212-579C01908642}">
      <dgm:prSet/>
      <dgm:spPr/>
      <dgm:t>
        <a:bodyPr/>
        <a:lstStyle/>
        <a:p>
          <a:endParaRPr lang="es-MX"/>
        </a:p>
      </dgm:t>
    </dgm:pt>
    <dgm:pt modelId="{3F16A1D6-D8D8-44DC-A628-8FCAA8C88976}">
      <dgm:prSet phldrT="[Text]" custT="1"/>
      <dgm:spPr>
        <a:solidFill>
          <a:srgbClr val="C00000"/>
        </a:solidFill>
      </dgm:spPr>
      <dgm:t>
        <a:bodyPr/>
        <a:lstStyle/>
        <a:p>
          <a:r>
            <a:rPr lang="es-MX" sz="1600" dirty="0" smtClean="0"/>
            <a:t>Periódico</a:t>
          </a:r>
          <a:endParaRPr lang="es-MX" sz="1600" dirty="0"/>
        </a:p>
      </dgm:t>
    </dgm:pt>
    <dgm:pt modelId="{00F6D0F8-C632-4A60-87F0-383D18A48897}" type="parTrans" cxnId="{24C79F80-ADA4-4B9F-801F-456AFA1DCA61}">
      <dgm:prSet/>
      <dgm:spPr/>
      <dgm:t>
        <a:bodyPr/>
        <a:lstStyle/>
        <a:p>
          <a:endParaRPr lang="es-MX"/>
        </a:p>
      </dgm:t>
    </dgm:pt>
    <dgm:pt modelId="{54D54C0E-96BC-4B6E-8DFB-3A20F00C24F6}" type="sibTrans" cxnId="{24C79F80-ADA4-4B9F-801F-456AFA1DCA61}">
      <dgm:prSet/>
      <dgm:spPr/>
      <dgm:t>
        <a:bodyPr/>
        <a:lstStyle/>
        <a:p>
          <a:endParaRPr lang="es-MX"/>
        </a:p>
      </dgm:t>
    </dgm:pt>
    <dgm:pt modelId="{376BD5C9-8DF3-4C5F-A4EE-A3F4C5E55435}">
      <dgm:prSet phldrT="[Text]" custT="1"/>
      <dgm:spPr>
        <a:solidFill>
          <a:srgbClr val="00B050"/>
        </a:solidFill>
      </dgm:spPr>
      <dgm:t>
        <a:bodyPr/>
        <a:lstStyle/>
        <a:p>
          <a:r>
            <a:rPr lang="es-MX" sz="1800" dirty="0" smtClean="0"/>
            <a:t>Tv </a:t>
          </a:r>
          <a:endParaRPr lang="es-MX" sz="1800" dirty="0"/>
        </a:p>
      </dgm:t>
    </dgm:pt>
    <dgm:pt modelId="{A9908043-FCAC-401D-988C-0661562F50BD}" type="parTrans" cxnId="{5D086D7E-A6AB-4A0A-BFCE-F90D6C2F6BB2}">
      <dgm:prSet/>
      <dgm:spPr/>
      <dgm:t>
        <a:bodyPr/>
        <a:lstStyle/>
        <a:p>
          <a:endParaRPr lang="es-MX"/>
        </a:p>
      </dgm:t>
    </dgm:pt>
    <dgm:pt modelId="{404BFE62-8760-44A9-A967-F0CBA50B2BA6}" type="sibTrans" cxnId="{5D086D7E-A6AB-4A0A-BFCE-F90D6C2F6BB2}">
      <dgm:prSet/>
      <dgm:spPr/>
      <dgm:t>
        <a:bodyPr/>
        <a:lstStyle/>
        <a:p>
          <a:endParaRPr lang="es-MX"/>
        </a:p>
      </dgm:t>
    </dgm:pt>
    <dgm:pt modelId="{C0EEE5ED-38A7-4B3F-8F95-13B40E9A9FD7}">
      <dgm:prSet phldrT="[Text]"/>
      <dgm:spPr>
        <a:solidFill>
          <a:srgbClr val="FFC00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Redes sociales</a:t>
          </a:r>
          <a:endParaRPr lang="es-MX" b="1" dirty="0">
            <a:solidFill>
              <a:schemeClr val="tx1"/>
            </a:solidFill>
          </a:endParaRPr>
        </a:p>
      </dgm:t>
    </dgm:pt>
    <dgm:pt modelId="{AC23EF3A-3C80-4DFF-8B02-1B3772AA90C6}" type="parTrans" cxnId="{9ADC540A-2FC1-4179-955B-155E8483BEFF}">
      <dgm:prSet/>
      <dgm:spPr/>
      <dgm:t>
        <a:bodyPr/>
        <a:lstStyle/>
        <a:p>
          <a:endParaRPr lang="es-MX"/>
        </a:p>
      </dgm:t>
    </dgm:pt>
    <dgm:pt modelId="{52A72644-A9C2-4B72-A2B9-13BFB7E7260A}" type="sibTrans" cxnId="{9ADC540A-2FC1-4179-955B-155E8483BEFF}">
      <dgm:prSet/>
      <dgm:spPr/>
      <dgm:t>
        <a:bodyPr/>
        <a:lstStyle/>
        <a:p>
          <a:endParaRPr lang="es-MX"/>
        </a:p>
      </dgm:t>
    </dgm:pt>
    <dgm:pt modelId="{B08B0388-422D-4444-BB40-288B0B2BA73D}">
      <dgm:prSet phldrT="[Text]"/>
      <dgm:spPr>
        <a:solidFill>
          <a:srgbClr val="7030A0"/>
        </a:solidFill>
      </dgm:spPr>
      <dgm:t>
        <a:bodyPr/>
        <a:lstStyle/>
        <a:p>
          <a:r>
            <a:rPr lang="es-MX" dirty="0" smtClean="0"/>
            <a:t>Aumento de Impacto</a:t>
          </a:r>
          <a:endParaRPr lang="es-MX" dirty="0"/>
        </a:p>
      </dgm:t>
    </dgm:pt>
    <dgm:pt modelId="{53BFA623-711B-4BD8-A9C4-B5DE54AFB57C}" type="parTrans" cxnId="{89B6AC2D-A0E8-4E2F-A3EF-0FC7779D7B6E}">
      <dgm:prSet/>
      <dgm:spPr/>
      <dgm:t>
        <a:bodyPr/>
        <a:lstStyle/>
        <a:p>
          <a:endParaRPr lang="es-MX"/>
        </a:p>
      </dgm:t>
    </dgm:pt>
    <dgm:pt modelId="{5847C0B9-096B-4E36-8A05-0C3737AD0223}" type="sibTrans" cxnId="{89B6AC2D-A0E8-4E2F-A3EF-0FC7779D7B6E}">
      <dgm:prSet/>
      <dgm:spPr/>
      <dgm:t>
        <a:bodyPr/>
        <a:lstStyle/>
        <a:p>
          <a:endParaRPr lang="es-MX"/>
        </a:p>
      </dgm:t>
    </dgm:pt>
    <dgm:pt modelId="{85DBEFC0-EF0C-409D-A042-77C2F4CB8C35}" type="pres">
      <dgm:prSet presAssocID="{777E9D08-9344-471D-B73A-D6999896DA93}" presName="linearFlow" presStyleCnt="0">
        <dgm:presLayoutVars>
          <dgm:dir/>
          <dgm:resizeHandles val="exact"/>
        </dgm:presLayoutVars>
      </dgm:prSet>
      <dgm:spPr/>
    </dgm:pt>
    <dgm:pt modelId="{E4C987D9-C9F7-45C6-9488-944AC92EE413}" type="pres">
      <dgm:prSet presAssocID="{055ACA62-4DE7-49DF-B718-52F31B52B0E8}" presName="node" presStyleLbl="node1" presStyleIdx="0" presStyleCnt="5" custLinFactNeighborX="34865" custLinFactNeighborY="-14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06DF12-B8F4-4383-BFAE-23ED03090D16}" type="pres">
      <dgm:prSet presAssocID="{299788BE-8A44-49CD-BA46-1039BB9A67A1}" presName="spacerL" presStyleCnt="0"/>
      <dgm:spPr/>
    </dgm:pt>
    <dgm:pt modelId="{4D57294B-3A06-4417-9801-878FF21D3EE6}" type="pres">
      <dgm:prSet presAssocID="{299788BE-8A44-49CD-BA46-1039BB9A67A1}" presName="sibTrans" presStyleLbl="sibTrans2D1" presStyleIdx="0" presStyleCnt="4"/>
      <dgm:spPr/>
      <dgm:t>
        <a:bodyPr/>
        <a:lstStyle/>
        <a:p>
          <a:endParaRPr lang="es-MX"/>
        </a:p>
      </dgm:t>
    </dgm:pt>
    <dgm:pt modelId="{D287EEE8-77F9-49FD-A802-D878EC387016}" type="pres">
      <dgm:prSet presAssocID="{299788BE-8A44-49CD-BA46-1039BB9A67A1}" presName="spacerR" presStyleCnt="0"/>
      <dgm:spPr/>
    </dgm:pt>
    <dgm:pt modelId="{1B80BB87-3362-403A-A93D-2B32EA9039E9}" type="pres">
      <dgm:prSet presAssocID="{3F16A1D6-D8D8-44DC-A628-8FCAA8C889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D0D445-F9CF-4BD0-AD2F-7345F65E5831}" type="pres">
      <dgm:prSet presAssocID="{54D54C0E-96BC-4B6E-8DFB-3A20F00C24F6}" presName="spacerL" presStyleCnt="0"/>
      <dgm:spPr/>
    </dgm:pt>
    <dgm:pt modelId="{CC5E81B1-D134-4C0D-A097-FA9358B8D67C}" type="pres">
      <dgm:prSet presAssocID="{54D54C0E-96BC-4B6E-8DFB-3A20F00C24F6}" presName="sibTrans" presStyleLbl="sibTrans2D1" presStyleIdx="1" presStyleCnt="4"/>
      <dgm:spPr/>
      <dgm:t>
        <a:bodyPr/>
        <a:lstStyle/>
        <a:p>
          <a:endParaRPr lang="es-MX"/>
        </a:p>
      </dgm:t>
    </dgm:pt>
    <dgm:pt modelId="{52858300-4F85-4562-B2E9-8AEFC2DFF25C}" type="pres">
      <dgm:prSet presAssocID="{54D54C0E-96BC-4B6E-8DFB-3A20F00C24F6}" presName="spacerR" presStyleCnt="0"/>
      <dgm:spPr/>
    </dgm:pt>
    <dgm:pt modelId="{A6486108-D2DE-45A2-AC6E-4B43F743583D}" type="pres">
      <dgm:prSet presAssocID="{376BD5C9-8DF3-4C5F-A4EE-A3F4C5E554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AA2E52-E4F7-452B-BC57-0DC99EC99047}" type="pres">
      <dgm:prSet presAssocID="{404BFE62-8760-44A9-A967-F0CBA50B2BA6}" presName="spacerL" presStyleCnt="0"/>
      <dgm:spPr/>
    </dgm:pt>
    <dgm:pt modelId="{3B586BB2-9033-4921-BBBE-3C8220716F77}" type="pres">
      <dgm:prSet presAssocID="{404BFE62-8760-44A9-A967-F0CBA50B2BA6}" presName="sibTrans" presStyleLbl="sibTrans2D1" presStyleIdx="2" presStyleCnt="4"/>
      <dgm:spPr/>
      <dgm:t>
        <a:bodyPr/>
        <a:lstStyle/>
        <a:p>
          <a:endParaRPr lang="es-MX"/>
        </a:p>
      </dgm:t>
    </dgm:pt>
    <dgm:pt modelId="{10D395EA-39F3-457A-95F5-11058C3935C4}" type="pres">
      <dgm:prSet presAssocID="{404BFE62-8760-44A9-A967-F0CBA50B2BA6}" presName="spacerR" presStyleCnt="0"/>
      <dgm:spPr/>
    </dgm:pt>
    <dgm:pt modelId="{800DB249-E6C9-44BD-98C4-7485080D6D49}" type="pres">
      <dgm:prSet presAssocID="{C0EEE5ED-38A7-4B3F-8F95-13B40E9A9F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6CD11C-833E-4606-B100-B6B54458B856}" type="pres">
      <dgm:prSet presAssocID="{52A72644-A9C2-4B72-A2B9-13BFB7E7260A}" presName="spacerL" presStyleCnt="0"/>
      <dgm:spPr/>
    </dgm:pt>
    <dgm:pt modelId="{496E0194-2EDE-4FB5-974B-F9897251ADFB}" type="pres">
      <dgm:prSet presAssocID="{52A72644-A9C2-4B72-A2B9-13BFB7E7260A}" presName="sibTrans" presStyleLbl="sibTrans2D1" presStyleIdx="3" presStyleCnt="4"/>
      <dgm:spPr/>
      <dgm:t>
        <a:bodyPr/>
        <a:lstStyle/>
        <a:p>
          <a:endParaRPr lang="es-MX"/>
        </a:p>
      </dgm:t>
    </dgm:pt>
    <dgm:pt modelId="{A85F94BC-5F55-4FAE-8263-C8B7F91EECF6}" type="pres">
      <dgm:prSet presAssocID="{52A72644-A9C2-4B72-A2B9-13BFB7E7260A}" presName="spacerR" presStyleCnt="0"/>
      <dgm:spPr/>
    </dgm:pt>
    <dgm:pt modelId="{2BACC3B1-4177-475F-BD6B-133F3C2274F4}" type="pres">
      <dgm:prSet presAssocID="{B08B0388-422D-4444-BB40-288B0B2BA7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FEF053-6AF9-4BD2-8A7C-381C0F516562}" type="presOf" srcId="{376BD5C9-8DF3-4C5F-A4EE-A3F4C5E55435}" destId="{A6486108-D2DE-45A2-AC6E-4B43F743583D}" srcOrd="0" destOrd="0" presId="urn:microsoft.com/office/officeart/2005/8/layout/equation1"/>
    <dgm:cxn modelId="{5F588E2F-FC35-46B0-B5CD-1DC6E38C2E55}" type="presOf" srcId="{777E9D08-9344-471D-B73A-D6999896DA93}" destId="{85DBEFC0-EF0C-409D-A042-77C2F4CB8C35}" srcOrd="0" destOrd="0" presId="urn:microsoft.com/office/officeart/2005/8/layout/equation1"/>
    <dgm:cxn modelId="{9ADC540A-2FC1-4179-955B-155E8483BEFF}" srcId="{777E9D08-9344-471D-B73A-D6999896DA93}" destId="{C0EEE5ED-38A7-4B3F-8F95-13B40E9A9FD7}" srcOrd="3" destOrd="0" parTransId="{AC23EF3A-3C80-4DFF-8B02-1B3772AA90C6}" sibTransId="{52A72644-A9C2-4B72-A2B9-13BFB7E7260A}"/>
    <dgm:cxn modelId="{A2D1EAFA-CE12-4C24-B104-F3B4CCC63EB4}" type="presOf" srcId="{52A72644-A9C2-4B72-A2B9-13BFB7E7260A}" destId="{496E0194-2EDE-4FB5-974B-F9897251ADFB}" srcOrd="0" destOrd="0" presId="urn:microsoft.com/office/officeart/2005/8/layout/equation1"/>
    <dgm:cxn modelId="{424AF4AE-B75A-480B-AE7D-EB669955A690}" type="presOf" srcId="{54D54C0E-96BC-4B6E-8DFB-3A20F00C24F6}" destId="{CC5E81B1-D134-4C0D-A097-FA9358B8D67C}" srcOrd="0" destOrd="0" presId="urn:microsoft.com/office/officeart/2005/8/layout/equation1"/>
    <dgm:cxn modelId="{5D086D7E-A6AB-4A0A-BFCE-F90D6C2F6BB2}" srcId="{777E9D08-9344-471D-B73A-D6999896DA93}" destId="{376BD5C9-8DF3-4C5F-A4EE-A3F4C5E55435}" srcOrd="2" destOrd="0" parTransId="{A9908043-FCAC-401D-988C-0661562F50BD}" sibTransId="{404BFE62-8760-44A9-A967-F0CBA50B2BA6}"/>
    <dgm:cxn modelId="{335CD07F-2529-4892-843E-6C262BEE3936}" type="presOf" srcId="{B08B0388-422D-4444-BB40-288B0B2BA73D}" destId="{2BACC3B1-4177-475F-BD6B-133F3C2274F4}" srcOrd="0" destOrd="0" presId="urn:microsoft.com/office/officeart/2005/8/layout/equation1"/>
    <dgm:cxn modelId="{24C79F80-ADA4-4B9F-801F-456AFA1DCA61}" srcId="{777E9D08-9344-471D-B73A-D6999896DA93}" destId="{3F16A1D6-D8D8-44DC-A628-8FCAA8C88976}" srcOrd="1" destOrd="0" parTransId="{00F6D0F8-C632-4A60-87F0-383D18A48897}" sibTransId="{54D54C0E-96BC-4B6E-8DFB-3A20F00C24F6}"/>
    <dgm:cxn modelId="{2692C0D0-F1D6-499F-8A57-1674E175D4A4}" type="presOf" srcId="{299788BE-8A44-49CD-BA46-1039BB9A67A1}" destId="{4D57294B-3A06-4417-9801-878FF21D3EE6}" srcOrd="0" destOrd="0" presId="urn:microsoft.com/office/officeart/2005/8/layout/equation1"/>
    <dgm:cxn modelId="{89B6AC2D-A0E8-4E2F-A3EF-0FC7779D7B6E}" srcId="{777E9D08-9344-471D-B73A-D6999896DA93}" destId="{B08B0388-422D-4444-BB40-288B0B2BA73D}" srcOrd="4" destOrd="0" parTransId="{53BFA623-711B-4BD8-A9C4-B5DE54AFB57C}" sibTransId="{5847C0B9-096B-4E36-8A05-0C3737AD0223}"/>
    <dgm:cxn modelId="{02166C2C-570C-4EBB-8126-D4ADEDD08ED9}" type="presOf" srcId="{C0EEE5ED-38A7-4B3F-8F95-13B40E9A9FD7}" destId="{800DB249-E6C9-44BD-98C4-7485080D6D49}" srcOrd="0" destOrd="0" presId="urn:microsoft.com/office/officeart/2005/8/layout/equation1"/>
    <dgm:cxn modelId="{A2135A8E-22ED-4C66-A21A-B4AA204F62B7}" type="presOf" srcId="{404BFE62-8760-44A9-A967-F0CBA50B2BA6}" destId="{3B586BB2-9033-4921-BBBE-3C8220716F77}" srcOrd="0" destOrd="0" presId="urn:microsoft.com/office/officeart/2005/8/layout/equation1"/>
    <dgm:cxn modelId="{6994683B-280C-43A0-B212-579C01908642}" srcId="{777E9D08-9344-471D-B73A-D6999896DA93}" destId="{055ACA62-4DE7-49DF-B718-52F31B52B0E8}" srcOrd="0" destOrd="0" parTransId="{56A705FC-2D22-48E0-AD8A-A58B416E274F}" sibTransId="{299788BE-8A44-49CD-BA46-1039BB9A67A1}"/>
    <dgm:cxn modelId="{DFD838FE-ABDB-4D0A-BF5C-5A526C811544}" type="presOf" srcId="{3F16A1D6-D8D8-44DC-A628-8FCAA8C88976}" destId="{1B80BB87-3362-403A-A93D-2B32EA9039E9}" srcOrd="0" destOrd="0" presId="urn:microsoft.com/office/officeart/2005/8/layout/equation1"/>
    <dgm:cxn modelId="{EA7CFEF9-5FBC-4DAE-AF25-D247344DCE7D}" type="presOf" srcId="{055ACA62-4DE7-49DF-B718-52F31B52B0E8}" destId="{E4C987D9-C9F7-45C6-9488-944AC92EE413}" srcOrd="0" destOrd="0" presId="urn:microsoft.com/office/officeart/2005/8/layout/equation1"/>
    <dgm:cxn modelId="{656927DE-CC98-4737-A7A4-5EA2D10D6C8B}" type="presParOf" srcId="{85DBEFC0-EF0C-409D-A042-77C2F4CB8C35}" destId="{E4C987D9-C9F7-45C6-9488-944AC92EE413}" srcOrd="0" destOrd="0" presId="urn:microsoft.com/office/officeart/2005/8/layout/equation1"/>
    <dgm:cxn modelId="{94B5CFEB-6C88-4C4E-A1A1-63A0B593D48E}" type="presParOf" srcId="{85DBEFC0-EF0C-409D-A042-77C2F4CB8C35}" destId="{C006DF12-B8F4-4383-BFAE-23ED03090D16}" srcOrd="1" destOrd="0" presId="urn:microsoft.com/office/officeart/2005/8/layout/equation1"/>
    <dgm:cxn modelId="{1BA6FED5-CE52-4136-9B6C-5DF23DA8DFEE}" type="presParOf" srcId="{85DBEFC0-EF0C-409D-A042-77C2F4CB8C35}" destId="{4D57294B-3A06-4417-9801-878FF21D3EE6}" srcOrd="2" destOrd="0" presId="urn:microsoft.com/office/officeart/2005/8/layout/equation1"/>
    <dgm:cxn modelId="{2529F211-8027-4F5E-B9AF-A56F58146DA8}" type="presParOf" srcId="{85DBEFC0-EF0C-409D-A042-77C2F4CB8C35}" destId="{D287EEE8-77F9-49FD-A802-D878EC387016}" srcOrd="3" destOrd="0" presId="urn:microsoft.com/office/officeart/2005/8/layout/equation1"/>
    <dgm:cxn modelId="{376371D0-F69F-4429-82B2-6B93D90D0612}" type="presParOf" srcId="{85DBEFC0-EF0C-409D-A042-77C2F4CB8C35}" destId="{1B80BB87-3362-403A-A93D-2B32EA9039E9}" srcOrd="4" destOrd="0" presId="urn:microsoft.com/office/officeart/2005/8/layout/equation1"/>
    <dgm:cxn modelId="{B6F36EF7-55F5-4C8B-9193-93CE4823DA30}" type="presParOf" srcId="{85DBEFC0-EF0C-409D-A042-77C2F4CB8C35}" destId="{C7D0D445-F9CF-4BD0-AD2F-7345F65E5831}" srcOrd="5" destOrd="0" presId="urn:microsoft.com/office/officeart/2005/8/layout/equation1"/>
    <dgm:cxn modelId="{B32EF94D-5339-4F73-BF0C-5A5736428B25}" type="presParOf" srcId="{85DBEFC0-EF0C-409D-A042-77C2F4CB8C35}" destId="{CC5E81B1-D134-4C0D-A097-FA9358B8D67C}" srcOrd="6" destOrd="0" presId="urn:microsoft.com/office/officeart/2005/8/layout/equation1"/>
    <dgm:cxn modelId="{F20C0C02-270B-4E93-9450-0790E4276E25}" type="presParOf" srcId="{85DBEFC0-EF0C-409D-A042-77C2F4CB8C35}" destId="{52858300-4F85-4562-B2E9-8AEFC2DFF25C}" srcOrd="7" destOrd="0" presId="urn:microsoft.com/office/officeart/2005/8/layout/equation1"/>
    <dgm:cxn modelId="{6740D12E-5A3F-4074-9974-4D0027BE5988}" type="presParOf" srcId="{85DBEFC0-EF0C-409D-A042-77C2F4CB8C35}" destId="{A6486108-D2DE-45A2-AC6E-4B43F743583D}" srcOrd="8" destOrd="0" presId="urn:microsoft.com/office/officeart/2005/8/layout/equation1"/>
    <dgm:cxn modelId="{1B5D3B3A-6FF4-49C2-A8EB-CCCFB5C43426}" type="presParOf" srcId="{85DBEFC0-EF0C-409D-A042-77C2F4CB8C35}" destId="{D3AA2E52-E4F7-452B-BC57-0DC99EC99047}" srcOrd="9" destOrd="0" presId="urn:microsoft.com/office/officeart/2005/8/layout/equation1"/>
    <dgm:cxn modelId="{794BC9E6-887E-42FA-999B-0442626A7A7D}" type="presParOf" srcId="{85DBEFC0-EF0C-409D-A042-77C2F4CB8C35}" destId="{3B586BB2-9033-4921-BBBE-3C8220716F77}" srcOrd="10" destOrd="0" presId="urn:microsoft.com/office/officeart/2005/8/layout/equation1"/>
    <dgm:cxn modelId="{CF745F47-AF4F-4D42-8F63-78E6B247D132}" type="presParOf" srcId="{85DBEFC0-EF0C-409D-A042-77C2F4CB8C35}" destId="{10D395EA-39F3-457A-95F5-11058C3935C4}" srcOrd="11" destOrd="0" presId="urn:microsoft.com/office/officeart/2005/8/layout/equation1"/>
    <dgm:cxn modelId="{EB2A1653-7B09-45B2-AE53-D1E702BFF1BE}" type="presParOf" srcId="{85DBEFC0-EF0C-409D-A042-77C2F4CB8C35}" destId="{800DB249-E6C9-44BD-98C4-7485080D6D49}" srcOrd="12" destOrd="0" presId="urn:microsoft.com/office/officeart/2005/8/layout/equation1"/>
    <dgm:cxn modelId="{71352D92-7841-4EAB-8FD2-48D0A3B1B46F}" type="presParOf" srcId="{85DBEFC0-EF0C-409D-A042-77C2F4CB8C35}" destId="{626CD11C-833E-4606-B100-B6B54458B856}" srcOrd="13" destOrd="0" presId="urn:microsoft.com/office/officeart/2005/8/layout/equation1"/>
    <dgm:cxn modelId="{6FCA4AB2-C97A-4CAA-9176-B95CF57D4D42}" type="presParOf" srcId="{85DBEFC0-EF0C-409D-A042-77C2F4CB8C35}" destId="{496E0194-2EDE-4FB5-974B-F9897251ADFB}" srcOrd="14" destOrd="0" presId="urn:microsoft.com/office/officeart/2005/8/layout/equation1"/>
    <dgm:cxn modelId="{1824D82D-3586-48B8-A033-329509253F31}" type="presParOf" srcId="{85DBEFC0-EF0C-409D-A042-77C2F4CB8C35}" destId="{A85F94BC-5F55-4FAE-8263-C8B7F91EECF6}" srcOrd="15" destOrd="0" presId="urn:microsoft.com/office/officeart/2005/8/layout/equation1"/>
    <dgm:cxn modelId="{1E00E581-E47F-4817-A35A-7F8D3033A5CF}" type="presParOf" srcId="{85DBEFC0-EF0C-409D-A042-77C2F4CB8C35}" destId="{2BACC3B1-4177-475F-BD6B-133F3C2274F4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30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16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29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09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62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51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64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35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444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10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52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6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4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4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73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9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4023-1BAA-4A7E-B260-31E22AA72F7D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CEE0CA-CC38-4FAE-9524-17EC85BBB0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59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Gobierno Municipal de Montemorelos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06" y="4146083"/>
            <a:ext cx="8332258" cy="1349842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Administración 2012-2015</a:t>
            </a:r>
          </a:p>
          <a:p>
            <a:r>
              <a:rPr lang="es-MX" dirty="0" smtClean="0"/>
              <a:t>Dirección de Salud Municipal </a:t>
            </a:r>
          </a:p>
          <a:p>
            <a:r>
              <a:rPr lang="es-MX" dirty="0" smtClean="0"/>
              <a:t>Universidad de Montemorelos </a:t>
            </a:r>
          </a:p>
          <a:p>
            <a:r>
              <a:rPr lang="es-MX" dirty="0" smtClean="0"/>
              <a:t>Servicio Comunitario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0" y="5927711"/>
            <a:ext cx="1752600" cy="608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9" y="5756593"/>
            <a:ext cx="1224620" cy="9508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52" y="5694567"/>
            <a:ext cx="1213555" cy="10749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4000500"/>
            <a:ext cx="23812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4848"/>
          </a:xfrm>
        </p:spPr>
      </p:pic>
      <p:sp>
        <p:nvSpPr>
          <p:cNvPr id="5" name="CuadroTexto 4"/>
          <p:cNvSpPr txBox="1"/>
          <p:nvPr/>
        </p:nvSpPr>
        <p:spPr>
          <a:xfrm>
            <a:off x="118872" y="374904"/>
            <a:ext cx="418576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Beneficiarios de Brigadas de detección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489233"/>
              </p:ext>
            </p:extLst>
          </p:nvPr>
        </p:nvGraphicFramePr>
        <p:xfrm>
          <a:off x="103995" y="-133153"/>
          <a:ext cx="10511740" cy="479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761" y="113982"/>
            <a:ext cx="8596668" cy="13208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3.-Utilizando medios de comunicación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Imagen 20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45" y="3379080"/>
            <a:ext cx="4071888" cy="239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8"/>
          <a:srcRect l="5864" r="6336"/>
          <a:stretch/>
        </p:blipFill>
        <p:spPr>
          <a:xfrm>
            <a:off x="8460602" y="3375269"/>
            <a:ext cx="3731398" cy="2330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6389" y="4540546"/>
            <a:ext cx="5395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Redes sociales: 2,752 personas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Infografías</a:t>
            </a: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Convocatoria de eventos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Evidencias </a:t>
            </a:r>
          </a:p>
          <a:p>
            <a:r>
              <a:rPr lang="es-MX" sz="2000" dirty="0" smtClean="0"/>
              <a:t>Radiodifusoras: alcance de 12,000 personas</a:t>
            </a:r>
          </a:p>
          <a:p>
            <a:r>
              <a:rPr lang="es-MX" sz="2000" dirty="0" smtClean="0"/>
              <a:t>Promotores alcanzados por televisora 80%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300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266" y="341203"/>
            <a:ext cx="8596668" cy="1320800"/>
          </a:xfrm>
        </p:spPr>
        <p:txBody>
          <a:bodyPr/>
          <a:lstStyle/>
          <a:p>
            <a:r>
              <a:rPr lang="es-MX" dirty="0">
                <a:solidFill>
                  <a:schemeClr val="tx2"/>
                </a:solidFill>
              </a:rPr>
              <a:t>I</a:t>
            </a:r>
            <a:r>
              <a:rPr lang="es-MX" dirty="0" smtClean="0">
                <a:solidFill>
                  <a:schemeClr val="tx2"/>
                </a:solidFill>
              </a:rPr>
              <a:t>ndicadores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6015" y="1270000"/>
            <a:ext cx="8596668" cy="3880773"/>
          </a:xfrm>
        </p:spPr>
        <p:txBody>
          <a:bodyPr>
            <a:noAutofit/>
          </a:bodyPr>
          <a:lstStyle/>
          <a:p>
            <a:pPr lvl="0"/>
            <a:r>
              <a:rPr lang="es-MX" sz="2400" dirty="0"/>
              <a:t>Se ha alcanzado el </a:t>
            </a:r>
            <a:r>
              <a:rPr lang="es-MX" sz="2400" dirty="0" smtClean="0"/>
              <a:t>100% </a:t>
            </a:r>
            <a:r>
              <a:rPr lang="es-MX" sz="2400" dirty="0"/>
              <a:t>de la población objetivo </a:t>
            </a:r>
          </a:p>
          <a:p>
            <a:pPr lvl="0"/>
            <a:r>
              <a:rPr lang="es-MX" sz="2400" dirty="0"/>
              <a:t>Índices:</a:t>
            </a:r>
          </a:p>
          <a:p>
            <a:pPr lvl="1"/>
            <a:r>
              <a:rPr lang="es-MX" sz="2400" dirty="0"/>
              <a:t>Índice de sobrepeso: </a:t>
            </a:r>
            <a:r>
              <a:rPr lang="es-MX" sz="2400" dirty="0" smtClean="0"/>
              <a:t>34% (340 </a:t>
            </a:r>
            <a:r>
              <a:rPr lang="es-MX" sz="2400" dirty="0"/>
              <a:t>personas)</a:t>
            </a:r>
          </a:p>
          <a:p>
            <a:pPr lvl="1"/>
            <a:r>
              <a:rPr lang="es-MX" sz="2400" dirty="0"/>
              <a:t>Índice de obesidad: </a:t>
            </a:r>
            <a:r>
              <a:rPr lang="es-MX" sz="2400" dirty="0" smtClean="0"/>
              <a:t>30.7% (300 personas</a:t>
            </a:r>
            <a:r>
              <a:rPr lang="es-MX" sz="2400" dirty="0"/>
              <a:t>)</a:t>
            </a:r>
          </a:p>
          <a:p>
            <a:pPr lvl="1"/>
            <a:r>
              <a:rPr lang="es-MX" sz="2400" dirty="0"/>
              <a:t>Índice de diabéticos: </a:t>
            </a:r>
            <a:r>
              <a:rPr lang="es-MX" sz="2400" dirty="0" smtClean="0"/>
              <a:t>4.8% (48 </a:t>
            </a:r>
            <a:r>
              <a:rPr lang="es-MX" sz="2400" dirty="0"/>
              <a:t>personas)</a:t>
            </a:r>
          </a:p>
          <a:p>
            <a:pPr lvl="1"/>
            <a:r>
              <a:rPr lang="es-MX" sz="2400" dirty="0"/>
              <a:t>Índice de hipertensos: </a:t>
            </a:r>
            <a:r>
              <a:rPr lang="es-MX" sz="2400" dirty="0" smtClean="0"/>
              <a:t>9.34</a:t>
            </a:r>
            <a:r>
              <a:rPr lang="es-MX" sz="2400" dirty="0"/>
              <a:t>% </a:t>
            </a:r>
            <a:r>
              <a:rPr lang="es-MX" sz="2400" dirty="0" smtClean="0"/>
              <a:t>(94 </a:t>
            </a:r>
            <a:r>
              <a:rPr lang="es-MX" sz="2400" dirty="0"/>
              <a:t>personas)</a:t>
            </a:r>
          </a:p>
          <a:p>
            <a:pPr lvl="1"/>
            <a:r>
              <a:rPr lang="es-MX" sz="2400" dirty="0"/>
              <a:t>Índice de riesgo cardiovascular por circunferencia abdominal.</a:t>
            </a:r>
          </a:p>
          <a:p>
            <a:pPr lvl="2"/>
            <a:r>
              <a:rPr lang="es-MX" sz="2400" dirty="0"/>
              <a:t>Mujeres </a:t>
            </a:r>
            <a:r>
              <a:rPr lang="es-MX" sz="2400" dirty="0" smtClean="0"/>
              <a:t>46.32</a:t>
            </a:r>
            <a:r>
              <a:rPr lang="es-MX" sz="2400" dirty="0"/>
              <a:t>%</a:t>
            </a:r>
          </a:p>
          <a:p>
            <a:pPr lvl="2"/>
            <a:r>
              <a:rPr lang="es-MX" sz="2400" dirty="0"/>
              <a:t>Hombres </a:t>
            </a:r>
            <a:r>
              <a:rPr lang="es-MX" sz="2400" dirty="0" smtClean="0"/>
              <a:t>14.7</a:t>
            </a:r>
            <a:r>
              <a:rPr lang="es-MX" sz="2400" dirty="0"/>
              <a:t>%</a:t>
            </a:r>
          </a:p>
          <a:p>
            <a:pPr marL="0" indent="0">
              <a:buNone/>
            </a:pPr>
            <a:endParaRPr lang="es-MX" sz="2400" dirty="0"/>
          </a:p>
          <a:p>
            <a:endParaRPr lang="es-MX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688285" y="2590800"/>
            <a:ext cx="528061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Sobrepeso y obesidad en 64.7% de la población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37974"/>
            <a:ext cx="8596668" cy="1320800"/>
          </a:xfrm>
        </p:spPr>
        <p:txBody>
          <a:bodyPr/>
          <a:lstStyle/>
          <a:p>
            <a:r>
              <a:rPr lang="es-MX" dirty="0" smtClean="0">
                <a:solidFill>
                  <a:schemeClr val="tx2"/>
                </a:solidFill>
              </a:rPr>
              <a:t>Resultados en promotores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5232" y="3149795"/>
            <a:ext cx="10392284" cy="3880773"/>
          </a:xfrm>
        </p:spPr>
        <p:txBody>
          <a:bodyPr>
            <a:normAutofit/>
          </a:bodyPr>
          <a:lstStyle/>
          <a:p>
            <a:r>
              <a:rPr lang="es-MX" sz="2200" b="1" dirty="0" smtClean="0"/>
              <a:t>Reducción estadísticamente significativa en peso (525gr/mes)</a:t>
            </a:r>
          </a:p>
          <a:p>
            <a:pPr lvl="1"/>
            <a:r>
              <a:rPr lang="es-MX" sz="2200" b="1" dirty="0" smtClean="0"/>
              <a:t>Mínima 4.9kg  Máxima :24.7kg</a:t>
            </a:r>
          </a:p>
          <a:p>
            <a:r>
              <a:rPr lang="es-MX" sz="2200" b="1" dirty="0" smtClean="0"/>
              <a:t>Reducción estadísticamente significativa en IMC  (0.82/mes)</a:t>
            </a:r>
          </a:p>
          <a:p>
            <a:r>
              <a:rPr lang="es-MX" sz="2200" b="1" dirty="0" smtClean="0"/>
              <a:t>Reducción estadísticamente significativa en Circunferencia abdominal (4cm/mes) </a:t>
            </a:r>
          </a:p>
          <a:p>
            <a:endParaRPr lang="es-MX" sz="2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77334" y="5735835"/>
            <a:ext cx="928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300% de impacto indirecto por los promotores capacitados  </a:t>
            </a:r>
            <a:endParaRPr lang="es-MX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77334" y="969860"/>
            <a:ext cx="900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Se acreditaron 425 promotores de la campaña de diabetes</a:t>
            </a:r>
            <a:r>
              <a:rPr lang="es-MX" sz="2400" dirty="0"/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47" y="1575386"/>
            <a:ext cx="5905042" cy="14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6249" y="1644926"/>
            <a:ext cx="10321064" cy="322155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solidFill>
                  <a:schemeClr val="tx1"/>
                </a:solidFill>
              </a:rPr>
              <a:t>¿Cómo  el Municipio de Montemorelos disminuye,  reduce y desacelera  el  sobrepeso y la obesidad?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3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46" y="6311146"/>
            <a:ext cx="1056805" cy="367008"/>
          </a:xfrm>
          <a:prstGeom prst="rect">
            <a:avLst/>
          </a:prstGeom>
        </p:spPr>
      </p:pic>
      <p:pic>
        <p:nvPicPr>
          <p:cNvPr id="4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08" y="6207963"/>
            <a:ext cx="738437" cy="573374"/>
          </a:xfrm>
          <a:prstGeom prst="rect">
            <a:avLst/>
          </a:prstGeom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81" y="6185200"/>
            <a:ext cx="731765" cy="648176"/>
          </a:xfrm>
          <a:prstGeom prst="rect">
            <a:avLst/>
          </a:prstGeom>
        </p:spPr>
      </p:pic>
      <p:pic>
        <p:nvPicPr>
          <p:cNvPr id="6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6059600"/>
            <a:ext cx="1190625" cy="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95" y="1917099"/>
            <a:ext cx="8596668" cy="388077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s-MX" sz="3200" dirty="0" smtClean="0">
                <a:solidFill>
                  <a:schemeClr val="tx1"/>
                </a:solidFill>
              </a:rPr>
              <a:t>Es el trabajo en equipo del Comité </a:t>
            </a:r>
            <a:r>
              <a:rPr lang="es-MX" sz="3200" dirty="0">
                <a:solidFill>
                  <a:schemeClr val="tx1"/>
                </a:solidFill>
              </a:rPr>
              <a:t>I</a:t>
            </a:r>
            <a:r>
              <a:rPr lang="es-MX" sz="3200" dirty="0" smtClean="0">
                <a:solidFill>
                  <a:schemeClr val="tx1"/>
                </a:solidFill>
              </a:rPr>
              <a:t>ntersectorial de </a:t>
            </a:r>
            <a:r>
              <a:rPr lang="es-MX" sz="3200" dirty="0">
                <a:solidFill>
                  <a:schemeClr val="tx1"/>
                </a:solidFill>
              </a:rPr>
              <a:t>S</a:t>
            </a:r>
            <a:r>
              <a:rPr lang="es-MX" sz="3200" dirty="0" smtClean="0">
                <a:solidFill>
                  <a:schemeClr val="tx1"/>
                </a:solidFill>
              </a:rPr>
              <a:t>alud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1" y="3385088"/>
            <a:ext cx="4686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46" y="6311146"/>
            <a:ext cx="1056805" cy="367008"/>
          </a:xfrm>
          <a:prstGeom prst="rect">
            <a:avLst/>
          </a:prstGeom>
        </p:spPr>
      </p:pic>
      <p:pic>
        <p:nvPicPr>
          <p:cNvPr id="6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08" y="6207963"/>
            <a:ext cx="738437" cy="573374"/>
          </a:xfrm>
          <a:prstGeom prst="rect">
            <a:avLst/>
          </a:prstGeom>
        </p:spPr>
      </p:pic>
      <p:pic>
        <p:nvPicPr>
          <p:cNvPr id="7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81" y="6185200"/>
            <a:ext cx="731765" cy="648176"/>
          </a:xfrm>
          <a:prstGeom prst="rect">
            <a:avLst/>
          </a:prstGeom>
        </p:spPr>
      </p:pic>
      <p:pic>
        <p:nvPicPr>
          <p:cNvPr id="8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6059600"/>
            <a:ext cx="1190625" cy="833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58" y="2731801"/>
            <a:ext cx="3638550" cy="272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28" y="487187"/>
            <a:ext cx="3840551" cy="216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dirty="0" smtClean="0">
                <a:solidFill>
                  <a:schemeClr val="tx1"/>
                </a:solidFill>
              </a:rPr>
              <a:t>¿Cómo  el Municipio de Montemorelos..?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93247" y="1023715"/>
            <a:ext cx="543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Una acción importante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502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488196" y="305634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dirty="0" smtClean="0">
                <a:solidFill>
                  <a:schemeClr val="tx1"/>
                </a:solidFill>
              </a:rPr>
              <a:t>¿Cómo  el Municipio de Montemorelos..?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2954" y="1487837"/>
            <a:ext cx="9360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MX" sz="3600" dirty="0" smtClean="0"/>
              <a:t>Realizando acciones de promoción de salud que impacten</a:t>
            </a:r>
            <a:endParaRPr lang="es-MX" sz="3600" dirty="0"/>
          </a:p>
        </p:txBody>
      </p:sp>
      <p:pic>
        <p:nvPicPr>
          <p:cNvPr id="3074" name="Picture 2" descr="https://scontent-a-lax.xx.fbcdn.net/hphotos-xaf1/v/t1.0-9/1557433_1452390304979399_852681976_n.jpg?oh=aa7cf30de2a25ca932259e4c0fdb11fc&amp;oe=54B457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83" y="3003899"/>
            <a:ext cx="3099069" cy="33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a-lax.xx.fbcdn.net/hphotos-xaf1/t31.0-8/p480x480/1941437_1474626329422463_180962235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54" y="2088001"/>
            <a:ext cx="3664585" cy="244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bcdn-sphotos-b-a.akamaihd.net/hphotos-ak-xpf1/t31.0-8/p480x480/1836642_1476745259210570_2000296657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19" y="4090116"/>
            <a:ext cx="4034459" cy="2689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445" y="1094097"/>
            <a:ext cx="8596668" cy="1320800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s-MX" dirty="0" smtClean="0">
                <a:solidFill>
                  <a:schemeClr val="tx1"/>
                </a:solidFill>
              </a:rPr>
              <a:t>Campaña de Prevención para la Diabetes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2"/>
          <a:stretch/>
        </p:blipFill>
        <p:spPr>
          <a:xfrm>
            <a:off x="254705" y="2371249"/>
            <a:ext cx="10125946" cy="2501666"/>
          </a:xfr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88196" y="305634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dirty="0" smtClean="0">
                <a:solidFill>
                  <a:schemeClr val="tx1"/>
                </a:solidFill>
              </a:rPr>
              <a:t>¿Cómo  el Municipio de Montemorelos..?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3694" y="4956170"/>
            <a:ext cx="198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CC0099"/>
                </a:solidFill>
              </a:rPr>
              <a:t>Mantén tu </a:t>
            </a:r>
          </a:p>
          <a:p>
            <a:pPr algn="ctr"/>
            <a:r>
              <a:rPr lang="es-MX" b="1" dirty="0" smtClean="0">
                <a:solidFill>
                  <a:srgbClr val="CC0099"/>
                </a:solidFill>
              </a:rPr>
              <a:t>PESO IDEAL</a:t>
            </a:r>
            <a:endParaRPr lang="es-MX" b="1" dirty="0">
              <a:solidFill>
                <a:srgbClr val="CC0099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4301" y="4940672"/>
            <a:ext cx="198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Ten una buena ALIMENTACIÓN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180524" y="4940671"/>
            <a:ext cx="198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Haz</a:t>
            </a:r>
          </a:p>
          <a:p>
            <a:pPr algn="ctr"/>
            <a:r>
              <a:rPr lang="es-MX" b="1" dirty="0" smtClean="0">
                <a:solidFill>
                  <a:srgbClr val="FFC000"/>
                </a:solidFill>
              </a:rPr>
              <a:t> EJERCICIO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04089" y="4931090"/>
            <a:ext cx="198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3300"/>
                </a:solidFill>
              </a:rPr>
              <a:t>Evita el </a:t>
            </a:r>
          </a:p>
          <a:p>
            <a:pPr algn="ctr"/>
            <a:r>
              <a:rPr lang="es-MX" b="1" dirty="0" smtClean="0">
                <a:solidFill>
                  <a:srgbClr val="003300"/>
                </a:solidFill>
              </a:rPr>
              <a:t>TABACO</a:t>
            </a:r>
            <a:endParaRPr lang="es-MX" b="1" dirty="0">
              <a:solidFill>
                <a:srgbClr val="003300"/>
              </a:solidFill>
            </a:endParaRPr>
          </a:p>
        </p:txBody>
      </p:sp>
      <p:pic>
        <p:nvPicPr>
          <p:cNvPr id="11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46" y="6311146"/>
            <a:ext cx="1056805" cy="367008"/>
          </a:xfrm>
          <a:prstGeom prst="rect">
            <a:avLst/>
          </a:prstGeom>
        </p:spPr>
      </p:pic>
      <p:pic>
        <p:nvPicPr>
          <p:cNvPr id="12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08" y="6207963"/>
            <a:ext cx="738437" cy="573374"/>
          </a:xfrm>
          <a:prstGeom prst="rect">
            <a:avLst/>
          </a:prstGeom>
        </p:spPr>
      </p:pic>
      <p:pic>
        <p:nvPicPr>
          <p:cNvPr id="13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81" y="6185200"/>
            <a:ext cx="731765" cy="648176"/>
          </a:xfrm>
          <a:prstGeom prst="rect">
            <a:avLst/>
          </a:prstGeom>
        </p:spPr>
      </p:pic>
      <p:pic>
        <p:nvPicPr>
          <p:cNvPr id="14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6059600"/>
            <a:ext cx="1190625" cy="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fotos\IMG_8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70" y="2581430"/>
            <a:ext cx="6440537" cy="4293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515" y="4880647"/>
            <a:ext cx="3152555" cy="199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896" y="2637300"/>
            <a:ext cx="2991174" cy="224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1445" y="1342065"/>
            <a:ext cx="8596668" cy="1320800"/>
          </a:xfrm>
        </p:spPr>
        <p:txBody>
          <a:bodyPr/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Capacitación de promotores voluntarios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88196" y="305634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dirty="0" smtClean="0">
                <a:solidFill>
                  <a:schemeClr val="tx1"/>
                </a:solidFill>
              </a:rPr>
              <a:t>¿Cómo  el Municipio de Montemorelos..?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99" y="2637300"/>
            <a:ext cx="2750371" cy="1820707"/>
          </a:xfrm>
          <a:prstGeom prst="rect">
            <a:avLst/>
          </a:prstGeom>
        </p:spPr>
      </p:pic>
      <p:pic>
        <p:nvPicPr>
          <p:cNvPr id="13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7" y="4814416"/>
            <a:ext cx="3015231" cy="17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5" y="91440"/>
            <a:ext cx="12273025" cy="6739128"/>
          </a:xfrm>
        </p:spPr>
      </p:pic>
      <p:sp>
        <p:nvSpPr>
          <p:cNvPr id="5" name="CuadroTexto 4"/>
          <p:cNvSpPr txBox="1"/>
          <p:nvPr/>
        </p:nvSpPr>
        <p:spPr>
          <a:xfrm>
            <a:off x="-81025" y="176260"/>
            <a:ext cx="39410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Promotores campaña de diabetes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476488" y="6211669"/>
            <a:ext cx="331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Se capacitaron 425 promotores de la campaña </a:t>
            </a:r>
            <a:endParaRPr lang="es-MX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8" y="1084881"/>
            <a:ext cx="3781746" cy="192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fbcdn-sphotos-a-a.akamaihd.net/hphotos-ak-xap1/v/t1.0-9/10250206_1488461824705580_1723084355774429011_n.jpg?oh=2e3a32738327aaf71e092e0ca27eba43&amp;oe=54B15CFF&amp;__gda__=1422257094_7ae5f48087d52a0e94ee224ce3ec24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7"/>
          <a:stretch/>
        </p:blipFill>
        <p:spPr bwMode="auto">
          <a:xfrm>
            <a:off x="3737346" y="905416"/>
            <a:ext cx="4244274" cy="3676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76424" y="265892"/>
            <a:ext cx="8596668" cy="1320800"/>
          </a:xfrm>
        </p:spPr>
        <p:txBody>
          <a:bodyPr/>
          <a:lstStyle/>
          <a:p>
            <a:pPr marL="742950" indent="-74295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s-MX" dirty="0" smtClean="0">
                <a:solidFill>
                  <a:schemeClr val="tx1"/>
                </a:solidFill>
              </a:rPr>
              <a:t>Campañas de prevención y detección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fbcdn-sphotos-h-a.akamaihd.net/hphotos-ak-xfp1/t31.0-8/p480x480/1974222_1477314475820315_159223027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25" y="967408"/>
            <a:ext cx="4151526" cy="2767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-a-lax.xx.fbcdn.net/hphotos-prn2/t31.0-8/p480x480/1614121_1477315532486876_1552285216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83" y="3012592"/>
            <a:ext cx="2747800" cy="365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-a-lax.xx.fbcdn.net/hphotos-xfp1/l/t31.0-8/p480x480/858716_1488461534705609_6068346316509292449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58" y="3735091"/>
            <a:ext cx="4161293" cy="3001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bcdn-sphotos-f-a.akamaihd.net/hphotos-ak-xpa1/t31.0-8/p480x480/10329827_1487100361508393_6836180875179618408_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48" y="4600609"/>
            <a:ext cx="4124510" cy="2164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5704"/>
          </a:xfrm>
        </p:spPr>
      </p:pic>
      <p:sp>
        <p:nvSpPr>
          <p:cNvPr id="5" name="CuadroTexto 4"/>
          <p:cNvSpPr txBox="1"/>
          <p:nvPr/>
        </p:nvSpPr>
        <p:spPr>
          <a:xfrm>
            <a:off x="73152" y="118872"/>
            <a:ext cx="43891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Panorama de actividades realizadas 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294</Words>
  <Application>Microsoft Office PowerPoint</Application>
  <PresentationFormat>Personalizado</PresentationFormat>
  <Paragraphs>57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Facet</vt:lpstr>
      <vt:lpstr>Gobierno Municipal de Montemorelos </vt:lpstr>
      <vt:lpstr>¿Cómo  el Municipio de Montemorelos disminuye,  reduce y desacelera  el  sobrepeso y la obesidad?</vt:lpstr>
      <vt:lpstr>Presentación de PowerPoint</vt:lpstr>
      <vt:lpstr>Presentación de PowerPoint</vt:lpstr>
      <vt:lpstr>Campaña de Prevención para la Diabetes</vt:lpstr>
      <vt:lpstr>Capacitación de promotores voluntarios</vt:lpstr>
      <vt:lpstr>Presentación de PowerPoint</vt:lpstr>
      <vt:lpstr>Campañas de prevención y detección</vt:lpstr>
      <vt:lpstr>Presentación de PowerPoint</vt:lpstr>
      <vt:lpstr>Presentación de PowerPoint</vt:lpstr>
      <vt:lpstr>3.-Utilizando medios de comunicación</vt:lpstr>
      <vt:lpstr>Indicadores</vt:lpstr>
      <vt:lpstr>Resultados en promotores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alvarez</dc:creator>
  <cp:lastModifiedBy>Usuario</cp:lastModifiedBy>
  <cp:revision>44</cp:revision>
  <dcterms:created xsi:type="dcterms:W3CDTF">2014-10-07T14:46:19Z</dcterms:created>
  <dcterms:modified xsi:type="dcterms:W3CDTF">2014-10-08T22:34:46Z</dcterms:modified>
</cp:coreProperties>
</file>